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1" r:id="rId3"/>
    <p:sldId id="258" r:id="rId4"/>
    <p:sldId id="259" r:id="rId5"/>
    <p:sldId id="260" r:id="rId6"/>
    <p:sldId id="257" r:id="rId7"/>
    <p:sldId id="261" r:id="rId8"/>
    <p:sldId id="274" r:id="rId9"/>
    <p:sldId id="275" r:id="rId10"/>
    <p:sldId id="286" r:id="rId11"/>
    <p:sldId id="268" r:id="rId12"/>
    <p:sldId id="283" r:id="rId13"/>
    <p:sldId id="281" r:id="rId14"/>
    <p:sldId id="270" r:id="rId15"/>
    <p:sldId id="264" r:id="rId16"/>
    <p:sldId id="280" r:id="rId17"/>
    <p:sldId id="278" r:id="rId18"/>
    <p:sldId id="285" r:id="rId19"/>
    <p:sldId id="271" r:id="rId20"/>
    <p:sldId id="277" r:id="rId21"/>
    <p:sldId id="265" r:id="rId22"/>
    <p:sldId id="287" r:id="rId23"/>
    <p:sldId id="288" r:id="rId24"/>
    <p:sldId id="289" r:id="rId25"/>
    <p:sldId id="290" r:id="rId26"/>
    <p:sldId id="272" r:id="rId27"/>
    <p:sldId id="273" r:id="rId28"/>
    <p:sldId id="267" r:id="rId29"/>
    <p:sldId id="284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60" autoAdjust="0"/>
  </p:normalViewPr>
  <p:slideViewPr>
    <p:cSldViewPr snapToGrid="0">
      <p:cViewPr varScale="1">
        <p:scale>
          <a:sx n="106" d="100"/>
          <a:sy n="106" d="100"/>
        </p:scale>
        <p:origin x="741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11455-2200-4D9A-A9EE-D3F28FC0C8FE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8D29C-C359-44A6-8C26-8665CD4AD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4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DFA0A5-17CA-4177-A880-515950493E7F}" type="slidenum">
              <a:rPr altLang="en-US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altLang="en-US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717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64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547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48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355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665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35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47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47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11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DFA0A5-17CA-4177-A880-515950493E7F}" type="slidenum">
              <a:rPr altLang="en-US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altLang="en-US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717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977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3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53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04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3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666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5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622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4DFA0A5-17CA-4177-A880-515950493E7F}" type="slidenum">
              <a:rPr altLang="en-US"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altLang="en-US">
              <a:latin typeface="Liberation Serif"/>
              <a:ea typeface="DejaVu Sans"/>
              <a:cs typeface="DejaVu Sans"/>
            </a:endParaRPr>
          </a:p>
        </p:txBody>
      </p:sp>
      <p:sp>
        <p:nvSpPr>
          <p:cNvPr id="717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35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ysClr val="windowText" lastClr="000000"/>
                </a:solidFill>
              </a:rPr>
              <a:t>Abdelwhab, E.M. and Abdel-</a:t>
            </a:r>
            <a:r>
              <a:rPr lang="en-US" dirty="0" err="1" smtClean="0">
                <a:solidFill>
                  <a:sysClr val="windowText" lastClr="000000"/>
                </a:solidFill>
              </a:rPr>
              <a:t>Moneim</a:t>
            </a:r>
            <a:r>
              <a:rPr lang="en-US" dirty="0" smtClean="0">
                <a:solidFill>
                  <a:sysClr val="windowText" lastClr="000000"/>
                </a:solidFill>
              </a:rPr>
              <a:t>, A.S., 2015. Epidemiology, ecology and gene pool of influenza A virus in Egypt: will Egypt be the </a:t>
            </a:r>
            <a:r>
              <a:rPr lang="en-US" dirty="0" err="1" smtClean="0">
                <a:solidFill>
                  <a:sysClr val="windowText" lastClr="000000"/>
                </a:solidFill>
              </a:rPr>
              <a:t>epicentre</a:t>
            </a:r>
            <a:r>
              <a:rPr lang="en-US" dirty="0" smtClean="0">
                <a:solidFill>
                  <a:sysClr val="windowText" lastClr="000000"/>
                </a:solidFill>
              </a:rPr>
              <a:t> of the next influenza pandemic?. Virulence, 6(1), pp.6-18.</a:t>
            </a:r>
          </a:p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International Office of Epizootics, 2007.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global strategy for prevention and control of H5N1 highly pathogenic avian influenza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Food &amp; Agriculture Org..</a:t>
            </a:r>
            <a:endParaRPr lang="en-US" dirty="0" smtClean="0">
              <a:solidFill>
                <a:sysClr val="windowText" lastClr="000000"/>
              </a:solidFill>
            </a:endParaRPr>
          </a:p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8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26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08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4E0FD7-DB8A-4F2D-9EBD-6882FCBD73B5}" type="slidenum">
              <a:rPr altLang="en-US">
                <a:solidFill>
                  <a:srgbClr val="000000"/>
                </a:solidFill>
                <a:latin typeface="Liberation Serif"/>
                <a:ea typeface="DejaVu Sans"/>
                <a:cs typeface="DejaVu Sans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altLang="en-US">
              <a:solidFill>
                <a:srgbClr val="000000"/>
              </a:solidFill>
              <a:latin typeface="Liberation Serif"/>
              <a:ea typeface="DejaVu Sans"/>
              <a:cs typeface="DejaVu Sans"/>
            </a:endParaRPr>
          </a:p>
        </p:txBody>
      </p:sp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miter lim="800000"/>
            <a:headEnd/>
            <a:tailEnd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216000" indent="-216000" eaLnBrk="1" fontAlgn="auto">
              <a:spcBef>
                <a:spcPts val="0"/>
              </a:spcBef>
              <a:spcAft>
                <a:spcPts val="0"/>
              </a:spcAft>
              <a:defRPr/>
            </a:pPr>
            <a:endParaRPr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7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7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82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9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6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4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4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93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5E016-980F-4F06-A834-53CA8C105709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4BBEC-EFCB-47C6-82F5-3FA2581D2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9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sserlab.org/sli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205273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800" b="1" dirty="0" smtClean="0"/>
              <a:t>Exploration of </a:t>
            </a:r>
            <a:r>
              <a:rPr lang="en-US" sz="4800" b="1" dirty="0" err="1" smtClean="0"/>
              <a:t>Interhost</a:t>
            </a:r>
            <a:r>
              <a:rPr lang="en-US" sz="4800" b="1" dirty="0" smtClean="0"/>
              <a:t> Transmission of Highly Pathogenic H5N1 Avian Influenza in Egypt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39565"/>
            <a:ext cx="8901404" cy="1651097"/>
          </a:xfrm>
          <a:solidFill>
            <a:schemeClr val="tx1"/>
          </a:solidFill>
        </p:spPr>
        <p:txBody>
          <a:bodyPr/>
          <a:lstStyle/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K. Bodie Weedop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Bahl</a:t>
            </a:r>
            <a:r>
              <a:rPr lang="en-US" sz="2400" dirty="0" smtClean="0">
                <a:solidFill>
                  <a:schemeClr val="bg1"/>
                </a:solidFill>
              </a:rPr>
              <a:t> Lab Rotation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498" y="5231691"/>
            <a:ext cx="4587551" cy="15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Liberation Sans"/>
              </a:rPr>
              <a:t>Brief summary of HP H5N1 in Egypt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3730" y="1428318"/>
            <a:ext cx="4220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Genetics and Epidemiology</a:t>
            </a:r>
            <a:endParaRPr lang="en-US" sz="2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7121347" y="1832977"/>
            <a:ext cx="4774746" cy="4743451"/>
            <a:chOff x="5598077" y="1711680"/>
            <a:chExt cx="4774746" cy="47434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r="16469"/>
            <a:stretch/>
          </p:blipFill>
          <p:spPr>
            <a:xfrm>
              <a:off x="8086385" y="1711680"/>
              <a:ext cx="2270595" cy="2162175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598077" y="3873855"/>
              <a:ext cx="4774746" cy="2581276"/>
              <a:chOff x="2323032" y="2576900"/>
              <a:chExt cx="4774746" cy="258127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282" r="77268"/>
              <a:stretch/>
            </p:blipFill>
            <p:spPr>
              <a:xfrm>
                <a:off x="2323032" y="2576901"/>
                <a:ext cx="2230308" cy="258127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/>
              <a:srcRect l="74388"/>
              <a:stretch/>
            </p:blipFill>
            <p:spPr>
              <a:xfrm>
                <a:off x="4553340" y="2576900"/>
                <a:ext cx="2544438" cy="2581275"/>
              </a:xfrm>
              <a:prstGeom prst="rect">
                <a:avLst/>
              </a:prstGeom>
            </p:spPr>
          </p:pic>
        </p:grpSp>
      </p:grpSp>
      <p:sp>
        <p:nvSpPr>
          <p:cNvPr id="4" name="Rectangle 3"/>
          <p:cNvSpPr/>
          <p:nvPr/>
        </p:nvSpPr>
        <p:spPr>
          <a:xfrm>
            <a:off x="10363054" y="6576428"/>
            <a:ext cx="12848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Cattoli et al. 2009</a:t>
            </a:r>
            <a:endParaRPr lang="en-US" sz="1200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313988" y="1670107"/>
            <a:ext cx="5417539" cy="46500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High path vs. low path?</a:t>
            </a:r>
          </a:p>
          <a:p>
            <a:pPr marL="871972" lvl="1" indent="-414772">
              <a:spcBef>
                <a:spcPts val="0"/>
              </a:spcBef>
              <a:buSzPct val="150000"/>
              <a:defRPr/>
            </a:pPr>
            <a:endParaRPr lang="en-US" sz="2140" dirty="0" smtClean="0">
              <a:solidFill>
                <a:srgbClr val="FF0000"/>
              </a:solidFill>
              <a:latin typeface="Liberation Sans"/>
            </a:endParaRPr>
          </a:p>
          <a:p>
            <a:pPr marL="871972" lvl="1" indent="-414772">
              <a:spcBef>
                <a:spcPts val="0"/>
              </a:spcBef>
              <a:buSzPct val="150000"/>
              <a:defRPr/>
            </a:pPr>
            <a:r>
              <a:rPr lang="en-US" sz="2140" dirty="0" smtClean="0">
                <a:solidFill>
                  <a:srgbClr val="FF0000"/>
                </a:solidFill>
                <a:latin typeface="Liberation Sans"/>
              </a:rPr>
              <a:t>Basic AAs in HA cleavage site</a:t>
            </a:r>
          </a:p>
          <a:p>
            <a:pPr marL="0" indent="0">
              <a:spcBef>
                <a:spcPts val="0"/>
              </a:spcBef>
              <a:buSzPct val="150000"/>
              <a:buNone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Devastating in birds and humans (not usual)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Broad tissue tropism in birds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Low efficiency for human to human transmission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Concerns for drift </a:t>
            </a:r>
            <a:r>
              <a:rPr lang="en-US" sz="2540" dirty="0">
                <a:solidFill>
                  <a:sysClr val="windowText" lastClr="000000"/>
                </a:solidFill>
                <a:latin typeface="Liberation Sans"/>
              </a:rPr>
              <a:t>and </a:t>
            </a:r>
            <a:r>
              <a:rPr lang="en-US" sz="2540" dirty="0" err="1" smtClean="0">
                <a:solidFill>
                  <a:sysClr val="windowText" lastClr="000000"/>
                </a:solidFill>
                <a:latin typeface="Liberation Sans"/>
              </a:rPr>
              <a:t>reassortment</a:t>
            </a: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58450" y="1832976"/>
            <a:ext cx="933450" cy="2162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655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7284467" cy="4650092"/>
          </a:xfrm>
        </p:spPr>
        <p:txBody>
          <a:bodyPr>
            <a:normAutofit/>
          </a:bodyPr>
          <a:lstStyle/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Brief summary of HP H5N1 in Egypt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solidFill>
                  <a:srgbClr val="FF0000"/>
                </a:solidFill>
                <a:latin typeface="Liberation Sans"/>
              </a:rPr>
              <a:t>Data Wrangling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Preliminary analysis with </a:t>
            </a:r>
            <a:r>
              <a:rPr lang="en-US" sz="2400" dirty="0" err="1" smtClean="0">
                <a:latin typeface="Liberation Sans"/>
              </a:rPr>
              <a:t>RAxML</a:t>
            </a:r>
            <a:r>
              <a:rPr lang="en-US" sz="2400" dirty="0" smtClean="0">
                <a:latin typeface="Liberation Sans"/>
              </a:rPr>
              <a:t> and </a:t>
            </a:r>
            <a:r>
              <a:rPr lang="en-US" sz="2400" dirty="0" err="1" smtClean="0">
                <a:latin typeface="Liberation Sans"/>
              </a:rPr>
              <a:t>tempEST</a:t>
            </a:r>
            <a:endParaRPr lang="en-US" sz="2400" dirty="0" smtClean="0">
              <a:latin typeface="Liberation Sans"/>
            </a:endParaRP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Taming the BEAST Pt. 2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solidFill>
                  <a:sysClr val="windowText" lastClr="000000"/>
                </a:solidFill>
                <a:latin typeface="Liberation Sans"/>
              </a:rPr>
              <a:t>Signal in the noise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Liberation Sans"/>
              </a:rPr>
              <a:t>Future Directions (Beginner Perspective)</a:t>
            </a:r>
            <a:endParaRPr sz="240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sz="5443" dirty="0">
                <a:solidFill>
                  <a:schemeClr val="bg1"/>
                </a:solidFill>
                <a:latin typeface="Liberation Sans"/>
              </a:rPr>
              <a:t>Overview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18626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11235176" cy="4650092"/>
          </a:xfrm>
        </p:spPr>
        <p:txBody>
          <a:bodyPr>
            <a:normAutofit/>
          </a:bodyPr>
          <a:lstStyle/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Metadata in labels </a:t>
            </a:r>
          </a:p>
          <a:p>
            <a:pPr marL="0" indent="0">
              <a:spcBef>
                <a:spcPts val="0"/>
              </a:spcBef>
              <a:buSzPct val="150000"/>
              <a:buNone/>
              <a:defRPr/>
            </a:pPr>
            <a:r>
              <a:rPr lang="en-US" sz="2540" dirty="0">
                <a:solidFill>
                  <a:sysClr val="windowText" lastClr="000000"/>
                </a:solidFill>
                <a:latin typeface="Liberation Sans"/>
              </a:rPr>
              <a:t>	</a:t>
            </a:r>
            <a:r>
              <a:rPr lang="en-US" sz="2400" dirty="0">
                <a:solidFill>
                  <a:sysClr val="windowText" lastClr="000000"/>
                </a:solidFill>
                <a:latin typeface="Liberation Sans"/>
              </a:rPr>
              <a:t>(</a:t>
            </a:r>
            <a:r>
              <a:rPr lang="en-US" sz="2400" dirty="0" smtClean="0">
                <a:solidFill>
                  <a:sysClr val="windowText" lastClr="000000"/>
                </a:solidFill>
                <a:latin typeface="Liberation Sans"/>
              </a:rPr>
              <a:t>CY126026.1|H5N1|HA|Avian|chicken|Egypt|Menofia|20091001)</a:t>
            </a:r>
            <a:endParaRPr lang="en-US" sz="2400" dirty="0">
              <a:solidFill>
                <a:sysClr val="windowText" lastClr="000000"/>
              </a:solidFill>
              <a:latin typeface="Liberation Sans"/>
            </a:endParaRPr>
          </a:p>
          <a:p>
            <a:pPr marL="0" indent="0">
              <a:spcBef>
                <a:spcPts val="0"/>
              </a:spcBef>
              <a:buSzPct val="150000"/>
              <a:buNone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MAFFT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err="1" smtClean="0">
                <a:solidFill>
                  <a:sysClr val="windowText" lastClr="000000"/>
                </a:solidFill>
                <a:latin typeface="Liberation Sans"/>
              </a:rPr>
              <a:t>BioEdit</a:t>
            </a: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 and alignment trimming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Liberation Sans"/>
              </a:rPr>
              <a:t>Data Wrangling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96" y="4157428"/>
            <a:ext cx="5124450" cy="2257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0447"/>
          <a:stretch/>
        </p:blipFill>
        <p:spPr>
          <a:xfrm>
            <a:off x="6378235" y="4157428"/>
            <a:ext cx="4648200" cy="22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1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11235176" cy="4650092"/>
          </a:xfrm>
        </p:spPr>
        <p:txBody>
          <a:bodyPr>
            <a:normAutofit/>
          </a:bodyPr>
          <a:lstStyle/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Metadata in labels</a:t>
            </a:r>
          </a:p>
          <a:p>
            <a:pPr marL="457200" lvl="1" indent="0">
              <a:spcBef>
                <a:spcPts val="0"/>
              </a:spcBef>
              <a:buSzPct val="150000"/>
              <a:buNone/>
              <a:defRPr/>
            </a:pPr>
            <a:r>
              <a:rPr lang="en-US" sz="2140" dirty="0">
                <a:solidFill>
                  <a:sysClr val="windowText" lastClr="000000"/>
                </a:solidFill>
                <a:latin typeface="Liberation Sans"/>
              </a:rPr>
              <a:t>	</a:t>
            </a:r>
            <a:r>
              <a:rPr lang="en-US" dirty="0">
                <a:solidFill>
                  <a:sysClr val="windowText" lastClr="000000"/>
                </a:solidFill>
                <a:latin typeface="Liberation Sans"/>
              </a:rPr>
              <a:t> (CY126026.1|H5N1|HA|Avian|chicken|Egypt|Menofia|20091001)</a:t>
            </a:r>
            <a:endParaRPr lang="en-US" sz="21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MAFFT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err="1" smtClean="0">
                <a:solidFill>
                  <a:sysClr val="windowText" lastClr="000000"/>
                </a:solidFill>
                <a:latin typeface="Liberation Sans"/>
              </a:rPr>
              <a:t>BioEdit</a:t>
            </a: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 and alignment trimming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Liberation Sans"/>
              </a:rPr>
              <a:t>Data Wrangling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13498" y="4415932"/>
            <a:ext cx="265814" cy="1998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960696" y="4157428"/>
            <a:ext cx="10065739" cy="2257425"/>
            <a:chOff x="960696" y="4157428"/>
            <a:chExt cx="10065739" cy="2257425"/>
          </a:xfrm>
        </p:grpSpPr>
        <p:grpSp>
          <p:nvGrpSpPr>
            <p:cNvPr id="17" name="Group 16"/>
            <p:cNvGrpSpPr/>
            <p:nvPr/>
          </p:nvGrpSpPr>
          <p:grpSpPr>
            <a:xfrm>
              <a:off x="960696" y="4157428"/>
              <a:ext cx="10065739" cy="2257425"/>
              <a:chOff x="960696" y="4157428"/>
              <a:chExt cx="10065739" cy="225742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696" y="4157428"/>
                <a:ext cx="5124450" cy="225742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b="10447"/>
              <a:stretch/>
            </p:blipFill>
            <p:spPr>
              <a:xfrm>
                <a:off x="6378235" y="4157428"/>
                <a:ext cx="4648200" cy="224337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719777" y="4401879"/>
                <a:ext cx="265814" cy="199892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7198242" y="5326912"/>
                <a:ext cx="361507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>
                <a:off x="2073349" y="5275570"/>
                <a:ext cx="2993605" cy="35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8351093" y="4680581"/>
                <a:ext cx="16722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rgbClr val="FF0000"/>
                    </a:solidFill>
                  </a:rPr>
                  <a:t>Delete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861562" y="4629239"/>
                <a:ext cx="16722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rgbClr val="FF0000"/>
                    </a:solidFill>
                  </a:rPr>
                  <a:t>Delete</a:t>
                </a:r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5213498" y="4401879"/>
              <a:ext cx="265814" cy="19989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337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7464644" cy="4650092"/>
          </a:xfrm>
        </p:spPr>
        <p:txBody>
          <a:bodyPr>
            <a:normAutofit/>
          </a:bodyPr>
          <a:lstStyle/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Brief summary of HP H5N1 in Egypt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latin typeface="Liberation Sans"/>
              </a:rPr>
              <a:t>Data Wrangling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solidFill>
                  <a:srgbClr val="FF0000"/>
                </a:solidFill>
                <a:latin typeface="Liberation Sans"/>
              </a:rPr>
              <a:t>Preliminary analysis with </a:t>
            </a:r>
            <a:r>
              <a:rPr lang="en-US" sz="2400" dirty="0" err="1" smtClean="0">
                <a:solidFill>
                  <a:srgbClr val="FF0000"/>
                </a:solidFill>
                <a:latin typeface="Liberation Sans"/>
              </a:rPr>
              <a:t>RAxML</a:t>
            </a:r>
            <a:r>
              <a:rPr lang="en-US" sz="2400" dirty="0" smtClean="0">
                <a:solidFill>
                  <a:srgbClr val="FF0000"/>
                </a:solidFill>
                <a:latin typeface="Liberation Sans"/>
              </a:rPr>
              <a:t> and </a:t>
            </a:r>
            <a:r>
              <a:rPr lang="en-US" sz="2400" dirty="0" err="1" smtClean="0">
                <a:solidFill>
                  <a:srgbClr val="FF0000"/>
                </a:solidFill>
                <a:latin typeface="Liberation Sans"/>
              </a:rPr>
              <a:t>tempEST</a:t>
            </a:r>
            <a:endParaRPr lang="en-US" sz="2400" dirty="0" smtClean="0">
              <a:solidFill>
                <a:srgbClr val="FF0000"/>
              </a:solidFill>
              <a:latin typeface="Liberation Sans"/>
            </a:endParaRP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Taming the BEAST Pt. 2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solidFill>
                  <a:sysClr val="windowText" lastClr="000000"/>
                </a:solidFill>
                <a:latin typeface="Liberation Sans"/>
              </a:rPr>
              <a:t>Signal in the noise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Liberation Sans"/>
              </a:rPr>
              <a:t>Future Directions (Beginner Perspective)</a:t>
            </a:r>
            <a:endParaRPr sz="240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sz="5443" dirty="0">
                <a:solidFill>
                  <a:schemeClr val="bg1"/>
                </a:solidFill>
                <a:latin typeface="Liberation Sans"/>
              </a:rPr>
              <a:t>Overview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22661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11235176" cy="4650092"/>
          </a:xfrm>
        </p:spPr>
        <p:txBody>
          <a:bodyPr>
            <a:normAutofit/>
          </a:bodyPr>
          <a:lstStyle/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Problem: BEAST can be a large investment of time and computational resources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>
            <a:normAutofit/>
          </a:bodyPr>
          <a:lstStyle/>
          <a:p>
            <a:pPr marL="777289">
              <a:spcBef>
                <a:spcPts val="0"/>
              </a:spcBef>
              <a:defRPr/>
            </a:pPr>
            <a:r>
              <a:rPr lang="en-US" sz="3800" dirty="0">
                <a:solidFill>
                  <a:schemeClr val="bg1"/>
                </a:solidFill>
                <a:latin typeface="Liberation Sans"/>
              </a:rPr>
              <a:t>Preliminary analysis with RAxML and tempEST</a:t>
            </a:r>
          </a:p>
        </p:txBody>
      </p:sp>
    </p:spTree>
    <p:extLst>
      <p:ext uri="{BB962C8B-B14F-4D97-AF65-F5344CB8AC3E}">
        <p14:creationId xmlns:p14="http://schemas.microsoft.com/office/powerpoint/2010/main" val="17114985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11235176" cy="4650092"/>
          </a:xfrm>
        </p:spPr>
        <p:txBody>
          <a:bodyPr>
            <a:normAutofit/>
          </a:bodyPr>
          <a:lstStyle/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Problem: BEAST can be a large investment of time and computational resources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Solution: RAxML and tempEST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>
            <a:normAutofit/>
          </a:bodyPr>
          <a:lstStyle/>
          <a:p>
            <a:pPr marL="777289">
              <a:spcBef>
                <a:spcPts val="0"/>
              </a:spcBef>
              <a:defRPr/>
            </a:pPr>
            <a:r>
              <a:rPr lang="en-US" sz="3800" dirty="0">
                <a:solidFill>
                  <a:schemeClr val="bg1"/>
                </a:solidFill>
                <a:latin typeface="Liberation Sans"/>
              </a:rPr>
              <a:t>Preliminary analysis with RAxML and tempEST</a:t>
            </a:r>
          </a:p>
        </p:txBody>
      </p:sp>
    </p:spTree>
    <p:extLst>
      <p:ext uri="{BB962C8B-B14F-4D97-AF65-F5344CB8AC3E}">
        <p14:creationId xmlns:p14="http://schemas.microsoft.com/office/powerpoint/2010/main" val="5610046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11235176" cy="4650092"/>
          </a:xfrm>
        </p:spPr>
        <p:txBody>
          <a:bodyPr>
            <a:normAutofit/>
          </a:bodyPr>
          <a:lstStyle/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RAxML and tempEST give us a quick and easy preliminary analysis. 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RAxML gives us a single or set of maximum likelihood tree(s) and our first look at phylogenetic signal.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tempEST provides a sense of “</a:t>
            </a:r>
            <a:r>
              <a:rPr lang="en-US" sz="2540" dirty="0" err="1" smtClean="0">
                <a:solidFill>
                  <a:sysClr val="windowText" lastClr="000000"/>
                </a:solidFill>
                <a:latin typeface="Liberation Sans"/>
              </a:rPr>
              <a:t>clockliness</a:t>
            </a: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” and temporal signal.</a:t>
            </a:r>
          </a:p>
          <a:p>
            <a:pPr marL="0" indent="0">
              <a:spcBef>
                <a:spcPts val="0"/>
              </a:spcBef>
              <a:buSzPct val="150000"/>
              <a:buNone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>
            <a:normAutofit/>
          </a:bodyPr>
          <a:lstStyle/>
          <a:p>
            <a:pPr marL="777289">
              <a:spcBef>
                <a:spcPts val="0"/>
              </a:spcBef>
              <a:defRPr/>
            </a:pPr>
            <a:r>
              <a:rPr lang="en-US" sz="3800" dirty="0">
                <a:solidFill>
                  <a:schemeClr val="bg1"/>
                </a:solidFill>
                <a:latin typeface="Liberation Sans"/>
              </a:rPr>
              <a:t>Preliminary analysis with RAxML and tempEST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33" y="4197216"/>
            <a:ext cx="5457076" cy="2372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97" y="4210268"/>
            <a:ext cx="5419828" cy="237829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34000" y="5212542"/>
            <a:ext cx="1143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1243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>
            <a:normAutofit/>
          </a:bodyPr>
          <a:lstStyle/>
          <a:p>
            <a:pPr marL="777289">
              <a:spcBef>
                <a:spcPts val="0"/>
              </a:spcBef>
              <a:defRPr/>
            </a:pPr>
            <a:r>
              <a:rPr lang="en-US" sz="3800" dirty="0">
                <a:solidFill>
                  <a:schemeClr val="bg1"/>
                </a:solidFill>
                <a:latin typeface="Liberation Sans"/>
              </a:rPr>
              <a:t>Preliminary analysis with RAxML and tempEST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00097" y="1559362"/>
            <a:ext cx="11235176" cy="4650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Outliers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10" y="2654871"/>
            <a:ext cx="5928725" cy="34286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935" y="2654871"/>
            <a:ext cx="5283617" cy="34286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067117" y="2654871"/>
            <a:ext cx="22439" cy="32803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474864" y="2654871"/>
            <a:ext cx="4675" cy="32803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2263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8095317" cy="4650092"/>
          </a:xfrm>
        </p:spPr>
        <p:txBody>
          <a:bodyPr>
            <a:normAutofit/>
          </a:bodyPr>
          <a:lstStyle/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Brief summary of HP H5N1 in Egypt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latin typeface="Liberation Sans"/>
              </a:rPr>
              <a:t>Data Wrangling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Preliminary analysis with </a:t>
            </a:r>
            <a:r>
              <a:rPr lang="en-US" sz="2400" dirty="0" smtClean="0">
                <a:latin typeface="Liberation Sans"/>
              </a:rPr>
              <a:t>RAxML and tempEST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Taming the BEAST Pt. 2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solidFill>
                  <a:sysClr val="windowText" lastClr="000000"/>
                </a:solidFill>
                <a:latin typeface="Liberation Sans"/>
              </a:rPr>
              <a:t>Signal in the noise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Liberation Sans"/>
              </a:rPr>
              <a:t>Future Directions (Beginner Perspective)</a:t>
            </a:r>
            <a:endParaRPr sz="240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sz="5443" dirty="0">
                <a:solidFill>
                  <a:schemeClr val="bg1"/>
                </a:solidFill>
                <a:latin typeface="Liberation Sans"/>
              </a:rPr>
              <a:t>Overview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9941" y="1914446"/>
            <a:ext cx="419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may be have to go back and forth between these steps.</a:t>
            </a:r>
          </a:p>
        </p:txBody>
      </p:sp>
      <p:sp>
        <p:nvSpPr>
          <p:cNvPr id="15" name="Curved Left Arrow 14"/>
          <p:cNvSpPr/>
          <p:nvPr/>
        </p:nvSpPr>
        <p:spPr>
          <a:xfrm>
            <a:off x="7464056" y="2615610"/>
            <a:ext cx="1291856" cy="1180214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551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2052735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Exploration </a:t>
            </a:r>
            <a:r>
              <a:rPr lang="en-US" sz="4800" b="1" dirty="0" smtClean="0"/>
              <a:t>of </a:t>
            </a:r>
            <a:r>
              <a:rPr lang="en-US" sz="4800" b="1" dirty="0" smtClean="0">
                <a:solidFill>
                  <a:srgbClr val="FF0000"/>
                </a:solidFill>
              </a:rPr>
              <a:t>the </a:t>
            </a:r>
            <a:r>
              <a:rPr lang="en-US" sz="4800" b="1" dirty="0" err="1" smtClean="0">
                <a:solidFill>
                  <a:srgbClr val="FF0000"/>
                </a:solidFill>
              </a:rPr>
              <a:t>Phylodynamic</a:t>
            </a:r>
            <a:r>
              <a:rPr lang="en-US" sz="4800" b="1" dirty="0">
                <a:solidFill>
                  <a:srgbClr val="FF0000"/>
                </a:solidFill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</a:rPr>
              <a:t>Pipeline using </a:t>
            </a:r>
            <a:r>
              <a:rPr lang="en-US" sz="4800" b="1" dirty="0" err="1" smtClean="0"/>
              <a:t>Interhost</a:t>
            </a:r>
            <a:r>
              <a:rPr lang="en-US" sz="4800" b="1" dirty="0" smtClean="0"/>
              <a:t> </a:t>
            </a:r>
            <a:r>
              <a:rPr lang="en-US" sz="4800" b="1" dirty="0" smtClean="0"/>
              <a:t>Transmission of Highly Pathogenic H5N1 Avian Influenza in Egypt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39565"/>
            <a:ext cx="8901404" cy="1651097"/>
          </a:xfrm>
          <a:solidFill>
            <a:schemeClr val="tx1"/>
          </a:solidFill>
        </p:spPr>
        <p:txBody>
          <a:bodyPr/>
          <a:lstStyle/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K. Bodie Weedop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Bahl</a:t>
            </a:r>
            <a:r>
              <a:rPr lang="en-US" sz="2400" dirty="0" smtClean="0">
                <a:solidFill>
                  <a:schemeClr val="bg1"/>
                </a:solidFill>
              </a:rPr>
              <a:t> Lab Rotation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498" y="5231691"/>
            <a:ext cx="4587551" cy="15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1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10731" y="1569995"/>
            <a:ext cx="7393568" cy="4650092"/>
          </a:xfrm>
        </p:spPr>
        <p:txBody>
          <a:bodyPr>
            <a:normAutofit/>
          </a:bodyPr>
          <a:lstStyle/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Brief summary of HP H5N1 in Egypt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latin typeface="Liberation Sans"/>
              </a:rPr>
              <a:t>Data Wrangling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Preliminary analysis with RAxML and tempEST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solidFill>
                  <a:srgbClr val="FF0000"/>
                </a:solidFill>
                <a:latin typeface="Liberation Sans"/>
              </a:rPr>
              <a:t>Taming the BEAST Pt. 2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solidFill>
                  <a:sysClr val="windowText" lastClr="000000"/>
                </a:solidFill>
                <a:latin typeface="Liberation Sans"/>
              </a:rPr>
              <a:t>Signal in the noise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Liberation Sans"/>
              </a:rPr>
              <a:t>Future Directions (Beginner Perspective)</a:t>
            </a:r>
            <a:endParaRPr sz="240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sz="5443" dirty="0">
                <a:solidFill>
                  <a:schemeClr val="bg1"/>
                </a:solidFill>
                <a:latin typeface="Liberation Sans"/>
              </a:rPr>
              <a:t>Overview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8895997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Liberation Sans"/>
              </a:rPr>
              <a:t>Taming the BEAST Pt. 2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007" y="3175261"/>
            <a:ext cx="5433850" cy="3175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3" y="3175262"/>
            <a:ext cx="5062095" cy="32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18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Liberation Sans"/>
              </a:rPr>
              <a:t>Taming the BEAST Pt. 2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8" y="2102177"/>
            <a:ext cx="4926683" cy="3775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623" y="2102177"/>
            <a:ext cx="5140835" cy="382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3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Liberation Sans"/>
              </a:rPr>
              <a:t>Taming the BEAST Pt. 2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388" y="1954000"/>
            <a:ext cx="5838028" cy="36745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65" y="1954000"/>
            <a:ext cx="480006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527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Liberation Sans"/>
              </a:rPr>
              <a:t>Taming the BEAST Pt. 2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81" y="2243579"/>
            <a:ext cx="5603885" cy="324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70" y="1893658"/>
            <a:ext cx="5135203" cy="359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15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Liberation Sans"/>
              </a:rPr>
              <a:t>Taming the BEAST Pt. 2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758" y="1668544"/>
            <a:ext cx="5937302" cy="4784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316" y="1668544"/>
            <a:ext cx="4864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Uncorrelated Lognormal Relaxed Clock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0.0033?? A bit of magic that needs explaining?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Six runs</a:t>
            </a:r>
          </a:p>
        </p:txBody>
      </p:sp>
    </p:spTree>
    <p:extLst>
      <p:ext uri="{BB962C8B-B14F-4D97-AF65-F5344CB8AC3E}">
        <p14:creationId xmlns:p14="http://schemas.microsoft.com/office/powerpoint/2010/main" val="25069809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6372843" cy="4650092"/>
          </a:xfrm>
        </p:spPr>
        <p:txBody>
          <a:bodyPr>
            <a:normAutofit/>
          </a:bodyPr>
          <a:lstStyle/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Brief summary of HP H5N1 in Egypt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latin typeface="Liberation Sans"/>
              </a:rPr>
              <a:t>Data Wrangling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Preliminary analysis with </a:t>
            </a:r>
            <a:r>
              <a:rPr lang="en-US" sz="2400" dirty="0" err="1" smtClean="0">
                <a:latin typeface="Liberation Sans"/>
              </a:rPr>
              <a:t>RAxML</a:t>
            </a:r>
            <a:r>
              <a:rPr lang="en-US" sz="2400" dirty="0" smtClean="0">
                <a:latin typeface="Liberation Sans"/>
              </a:rPr>
              <a:t> and 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Taming the BEAST Pt. </a:t>
            </a:r>
            <a:r>
              <a:rPr lang="en-US" sz="2400" dirty="0" smtClean="0">
                <a:latin typeface="Liberation Sans"/>
              </a:rPr>
              <a:t>2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solidFill>
                  <a:srgbClr val="FF0000"/>
                </a:solidFill>
                <a:latin typeface="Liberation Sans"/>
              </a:rPr>
              <a:t>Signal in the noise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Future Directions (</a:t>
            </a:r>
            <a:r>
              <a:rPr lang="en-US" sz="2400" dirty="0" smtClean="0">
                <a:latin typeface="Liberation Sans"/>
              </a:rPr>
              <a:t>Beginner’s </a:t>
            </a:r>
            <a:r>
              <a:rPr lang="en-US" sz="2400" dirty="0">
                <a:latin typeface="Liberation Sans"/>
              </a:rPr>
              <a:t>Perspective)</a:t>
            </a:r>
            <a:endParaRPr sz="2400" dirty="0"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sz="5443" dirty="0">
                <a:solidFill>
                  <a:schemeClr val="bg1"/>
                </a:solidFill>
                <a:latin typeface="Liberation Sans"/>
              </a:rPr>
              <a:t>Overview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91074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81" y="0"/>
            <a:ext cx="622039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609" y="191386"/>
            <a:ext cx="46889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Humans in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Humans all on the terminal branches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Egypt is a hotspot for pandemic. HPAIV H5N1 has potential to adapt to humans via antigenic drift.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Reassortment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Lessons learned: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Root?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201784" y="3040912"/>
            <a:ext cx="2112337" cy="103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633637" y="893135"/>
            <a:ext cx="5422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977962" y="1630327"/>
            <a:ext cx="364760" cy="9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854453" y="3429000"/>
            <a:ext cx="347331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1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6" y="1559362"/>
            <a:ext cx="7755075" cy="4650092"/>
          </a:xfrm>
        </p:spPr>
        <p:txBody>
          <a:bodyPr>
            <a:normAutofit/>
          </a:bodyPr>
          <a:lstStyle/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Modeling of </a:t>
            </a:r>
            <a:r>
              <a:rPr lang="en-US" sz="2540" dirty="0" err="1" smtClean="0">
                <a:solidFill>
                  <a:sysClr val="windowText" lastClr="000000"/>
                </a:solidFill>
                <a:latin typeface="Liberation Sans"/>
              </a:rPr>
              <a:t>reassortment</a:t>
            </a: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 (triple </a:t>
            </a:r>
            <a:r>
              <a:rPr lang="en-US" sz="2540" dirty="0" err="1" smtClean="0">
                <a:solidFill>
                  <a:sysClr val="windowText" lastClr="000000"/>
                </a:solidFill>
                <a:latin typeface="Liberation Sans"/>
              </a:rPr>
              <a:t>reassortants</a:t>
            </a: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)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Simulating data at multiple scales</a:t>
            </a:r>
          </a:p>
          <a:p>
            <a:pPr marL="871972" lvl="1" indent="-414772">
              <a:spcBef>
                <a:spcPts val="0"/>
              </a:spcBef>
              <a:buSzPct val="150000"/>
              <a:defRPr/>
            </a:pPr>
            <a:endParaRPr lang="en-US" sz="2140" dirty="0">
              <a:solidFill>
                <a:sysClr val="windowText" lastClr="000000"/>
              </a:solidFill>
              <a:latin typeface="Liberation Sans"/>
            </a:endParaRPr>
          </a:p>
          <a:p>
            <a:pPr marL="871972" lvl="1" indent="-414772">
              <a:spcBef>
                <a:spcPts val="0"/>
              </a:spcBef>
              <a:buSzPct val="150000"/>
              <a:defRPr/>
            </a:pPr>
            <a:r>
              <a:rPr lang="en-US" sz="2140" dirty="0" err="1" smtClean="0">
                <a:solidFill>
                  <a:sysClr val="windowText" lastClr="000000"/>
                </a:solidFill>
                <a:latin typeface="Liberation Sans"/>
              </a:rPr>
              <a:t>SLiM-esque</a:t>
            </a:r>
            <a:r>
              <a:rPr lang="en-US" sz="2140" dirty="0" smtClean="0">
                <a:solidFill>
                  <a:sysClr val="windowText" lastClr="000000"/>
                </a:solidFill>
                <a:latin typeface="Liberation Sans"/>
              </a:rPr>
              <a:t> application (</a:t>
            </a:r>
            <a:r>
              <a:rPr lang="en-US" sz="2000" dirty="0">
                <a:hlinkClick r:id="rId3"/>
              </a:rPr>
              <a:t>https://messerlab.org/slim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)</a:t>
            </a:r>
            <a:endParaRPr lang="en-US" sz="21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Evaluate our vaccination (prediction) models</a:t>
            </a: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Liberation Sans"/>
              </a:rPr>
              <a:t>Future Directions (Beginner’s Perspective)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6754710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6925736" cy="4650092"/>
          </a:xfrm>
        </p:spPr>
        <p:txBody>
          <a:bodyPr>
            <a:normAutofit/>
          </a:bodyPr>
          <a:lstStyle/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Thank you to the </a:t>
            </a:r>
            <a:r>
              <a:rPr lang="en-US" sz="2540" dirty="0" err="1" smtClean="0">
                <a:solidFill>
                  <a:sysClr val="windowText" lastClr="000000"/>
                </a:solidFill>
                <a:latin typeface="Liberation Sans"/>
              </a:rPr>
              <a:t>Bahl</a:t>
            </a: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 Lab for accommodating me for rotation #1.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Special thanks to Lambo and </a:t>
            </a:r>
            <a:r>
              <a:rPr lang="en-US" sz="2540" dirty="0" err="1" smtClean="0">
                <a:solidFill>
                  <a:sysClr val="windowText" lastClr="000000"/>
                </a:solidFill>
                <a:latin typeface="Liberation Sans"/>
              </a:rPr>
              <a:t>Jiani</a:t>
            </a:r>
            <a:r>
              <a:rPr lang="en-US" sz="2540" dirty="0">
                <a:solidFill>
                  <a:sysClr val="windowText" lastClr="000000"/>
                </a:solidFill>
                <a:latin typeface="Liberation Sans"/>
              </a:rPr>
              <a:t> </a:t>
            </a: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who gave me more papers than I could read in a week.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Off to the </a:t>
            </a:r>
            <a:r>
              <a:rPr lang="en-US" sz="2540" dirty="0" err="1" smtClean="0">
                <a:solidFill>
                  <a:sysClr val="windowText" lastClr="000000"/>
                </a:solidFill>
                <a:latin typeface="Liberation Sans"/>
              </a:rPr>
              <a:t>Rohani</a:t>
            </a: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 Lab</a:t>
            </a: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 smtClean="0">
                <a:solidFill>
                  <a:schemeClr val="bg1"/>
                </a:solidFill>
                <a:latin typeface="Liberation Sans"/>
              </a:rPr>
              <a:t>Acknowledgements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616643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26" y="-173639"/>
            <a:ext cx="3608547" cy="327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6" y="138050"/>
            <a:ext cx="3597407" cy="239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16" y="138050"/>
            <a:ext cx="4260647" cy="239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034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3894" y="274880"/>
            <a:ext cx="114486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>
                <a:solidFill>
                  <a:sysClr val="windowText" lastClr="000000"/>
                </a:solidFill>
              </a:rPr>
              <a:t>Abdelwhab, E.M. and Abdel-</a:t>
            </a:r>
            <a:r>
              <a:rPr lang="en-US" sz="1200" dirty="0" err="1">
                <a:solidFill>
                  <a:sysClr val="windowText" lastClr="000000"/>
                </a:solidFill>
              </a:rPr>
              <a:t>Moneim</a:t>
            </a:r>
            <a:r>
              <a:rPr lang="en-US" sz="1200" dirty="0">
                <a:solidFill>
                  <a:sysClr val="windowText" lastClr="000000"/>
                </a:solidFill>
              </a:rPr>
              <a:t>, A.S., 2015. Epidemiology, ecology and gene pool of influenza A virus in Egypt: will Egypt be the </a:t>
            </a:r>
            <a:r>
              <a:rPr lang="en-US" sz="1200" dirty="0" err="1">
                <a:solidFill>
                  <a:sysClr val="windowText" lastClr="000000"/>
                </a:solidFill>
              </a:rPr>
              <a:t>epicentre</a:t>
            </a:r>
            <a:r>
              <a:rPr lang="en-US" sz="1200" dirty="0">
                <a:solidFill>
                  <a:sysClr val="windowText" lastClr="000000"/>
                </a:solidFill>
              </a:rPr>
              <a:t> of the next influenza pandemic?. Virulence, 6(1), </a:t>
            </a:r>
            <a:r>
              <a:rPr lang="en-US" sz="1200" dirty="0" smtClean="0">
                <a:solidFill>
                  <a:sysClr val="windowText" lastClr="000000"/>
                </a:solidFill>
              </a:rPr>
              <a:t>pp.6-18.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 smtClean="0"/>
              <a:t>International Office of Epizootics, 2007. </a:t>
            </a:r>
            <a:r>
              <a:rPr lang="en-US" sz="1200" i="1" dirty="0" smtClean="0"/>
              <a:t>The global strategy for prevention and control of H5N1 highly pathogenic avian influenza</a:t>
            </a:r>
            <a:r>
              <a:rPr lang="en-US" sz="1200" dirty="0" smtClean="0"/>
              <a:t>. Food &amp; Agriculture Org..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 err="1" smtClean="0"/>
              <a:t>Cattoli</a:t>
            </a:r>
            <a:r>
              <a:rPr lang="en-US" sz="1200" dirty="0" smtClean="0"/>
              <a:t>, G., </a:t>
            </a:r>
            <a:r>
              <a:rPr lang="en-US" sz="1200" dirty="0" err="1" smtClean="0"/>
              <a:t>Monne</a:t>
            </a:r>
            <a:r>
              <a:rPr lang="en-US" sz="1200" dirty="0" smtClean="0"/>
              <a:t>, I., </a:t>
            </a:r>
            <a:r>
              <a:rPr lang="en-US" sz="1200" dirty="0" err="1" smtClean="0"/>
              <a:t>Fusaro</a:t>
            </a:r>
            <a:r>
              <a:rPr lang="en-US" sz="1200" dirty="0" smtClean="0"/>
              <a:t>, A., </a:t>
            </a:r>
            <a:r>
              <a:rPr lang="en-US" sz="1200" dirty="0" err="1" smtClean="0"/>
              <a:t>Joannis</a:t>
            </a:r>
            <a:r>
              <a:rPr lang="en-US" sz="1200" dirty="0" smtClean="0"/>
              <a:t>, T.M., </a:t>
            </a:r>
            <a:r>
              <a:rPr lang="en-US" sz="1200" dirty="0" err="1" smtClean="0"/>
              <a:t>Lombin</a:t>
            </a:r>
            <a:r>
              <a:rPr lang="en-US" sz="1200" dirty="0" smtClean="0"/>
              <a:t>, L.H., Aly, M.M., </a:t>
            </a:r>
            <a:r>
              <a:rPr lang="en-US" sz="1200" dirty="0" err="1" smtClean="0"/>
              <a:t>Arafa</a:t>
            </a:r>
            <a:r>
              <a:rPr lang="en-US" sz="1200" dirty="0" smtClean="0"/>
              <a:t>, A.S., Sturm-Ramirez, K.M., </a:t>
            </a:r>
            <a:r>
              <a:rPr lang="en-US" sz="1200" dirty="0" err="1" smtClean="0"/>
              <a:t>Couacy-Hymann</a:t>
            </a:r>
            <a:r>
              <a:rPr lang="en-US" sz="1200" dirty="0" smtClean="0"/>
              <a:t>, E., </a:t>
            </a:r>
            <a:r>
              <a:rPr lang="en-US" sz="1200" dirty="0" err="1" smtClean="0"/>
              <a:t>Awuni</a:t>
            </a:r>
            <a:r>
              <a:rPr lang="en-US" sz="1200" dirty="0" smtClean="0"/>
              <a:t>, J.A. and </a:t>
            </a:r>
            <a:r>
              <a:rPr lang="en-US" sz="1200" dirty="0" err="1" smtClean="0"/>
              <a:t>Batawui</a:t>
            </a:r>
            <a:r>
              <a:rPr lang="en-US" sz="1200" dirty="0" smtClean="0"/>
              <a:t>, K.B., 2009. Highly pathogenic avian influenza virus subtype H5N1 in Africa: a comprehensive phylogenetic analysis and molecular characterization of isolates. </a:t>
            </a:r>
            <a:r>
              <a:rPr lang="en-US" sz="1200" dirty="0" err="1" smtClean="0"/>
              <a:t>PLoS</a:t>
            </a:r>
            <a:r>
              <a:rPr lang="en-US" sz="1200" dirty="0" smtClean="0"/>
              <a:t> One, 4(3), p.e4842.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 smtClean="0"/>
              <a:t>Hoffmann</a:t>
            </a:r>
            <a:r>
              <a:rPr lang="en-US" sz="1200" dirty="0"/>
              <a:t>, E., J. </a:t>
            </a:r>
            <a:r>
              <a:rPr lang="en-US" sz="1200" dirty="0" err="1"/>
              <a:t>Stech</a:t>
            </a:r>
            <a:r>
              <a:rPr lang="en-US" sz="1200" dirty="0"/>
              <a:t>, I. </a:t>
            </a:r>
            <a:r>
              <a:rPr lang="en-US" sz="1200" dirty="0" err="1"/>
              <a:t>Leneva</a:t>
            </a:r>
            <a:r>
              <a:rPr lang="en-US" sz="1200" dirty="0"/>
              <a:t>, S. Krauss, C. </a:t>
            </a:r>
            <a:r>
              <a:rPr lang="en-US" sz="1200" dirty="0" err="1"/>
              <a:t>Scholtissek</a:t>
            </a:r>
            <a:r>
              <a:rPr lang="en-US" sz="1200" dirty="0"/>
              <a:t>, P. S. Chin, M. </a:t>
            </a:r>
            <a:r>
              <a:rPr lang="en-US" sz="1200" dirty="0" err="1"/>
              <a:t>Peiris</a:t>
            </a:r>
            <a:r>
              <a:rPr lang="en-US" sz="1200" dirty="0"/>
              <a:t>, K. F. </a:t>
            </a:r>
            <a:r>
              <a:rPr lang="en-US" sz="1200" dirty="0" err="1"/>
              <a:t>Shortridge</a:t>
            </a:r>
            <a:r>
              <a:rPr lang="en-US" sz="1200" dirty="0"/>
              <a:t>, and R. G. Webster. 2000. Characterization of the influenza A virus gene pool in avian species in southern China: was H6N1 a derivative or a precursor of H5N1? J. </a:t>
            </a:r>
            <a:r>
              <a:rPr lang="en-US" sz="1200" dirty="0" err="1"/>
              <a:t>Virol</a:t>
            </a:r>
            <a:r>
              <a:rPr lang="en-US" sz="1200" dirty="0"/>
              <a:t>. 74:6309–6315. </a:t>
            </a:r>
            <a:endParaRPr lang="en-US" sz="1200" dirty="0" smtClean="0"/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/>
              <a:t>Guan, Y., K. F. </a:t>
            </a:r>
            <a:r>
              <a:rPr lang="en-US" sz="1200" dirty="0" err="1"/>
              <a:t>Shortridge</a:t>
            </a:r>
            <a:r>
              <a:rPr lang="en-US" sz="1200" dirty="0"/>
              <a:t>, S. Krauss, and R. G. Webster. 1999. Molecular characterization of H9N2 influenza viruses: were they the donors of the “internal” genes of H5N1 viruses in Hong Kong? Proc. Natl. Acad. Sci. USA 16:9363–9367</a:t>
            </a:r>
            <a:r>
              <a:rPr lang="en-US" sz="1200" dirty="0" smtClean="0"/>
              <a:t>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200" dirty="0"/>
              <a:t>Xu, X., K. </a:t>
            </a:r>
            <a:r>
              <a:rPr lang="en-US" sz="1200" dirty="0" err="1"/>
              <a:t>Subbarao</a:t>
            </a:r>
            <a:r>
              <a:rPr lang="en-US" sz="1200" dirty="0"/>
              <a:t>, N. J. Cox, and Y. </a:t>
            </a:r>
            <a:r>
              <a:rPr lang="en-US" sz="1200" dirty="0" err="1"/>
              <a:t>Guo</a:t>
            </a:r>
            <a:r>
              <a:rPr lang="en-US" sz="1200" dirty="0"/>
              <a:t>. 1999. Genetic characterization of the pathogenic influenza A/goose/Guangdong/1/96 (H5N1) virus: similarity of its hemagglutinin gene to those of H5N1 viruses from the 1997 outbreaks in Hong Kong. Virology 261:15–19</a:t>
            </a:r>
            <a:r>
              <a:rPr lang="en-US" sz="1200" dirty="0" smtClean="0"/>
              <a:t>.</a:t>
            </a:r>
          </a:p>
          <a:p>
            <a:pPr marL="342900" indent="-342900">
              <a:buFont typeface="+mj-lt"/>
              <a:buAutoNum type="arabicPeriod"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70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26" y="-173639"/>
            <a:ext cx="3608547" cy="327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6" y="138050"/>
            <a:ext cx="3597407" cy="239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16" y="138050"/>
            <a:ext cx="4260647" cy="239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54432"/>
          <a:stretch/>
        </p:blipFill>
        <p:spPr>
          <a:xfrm>
            <a:off x="0" y="2972849"/>
            <a:ext cx="12192000" cy="12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53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26" y="-173639"/>
            <a:ext cx="3608547" cy="327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6" y="138050"/>
            <a:ext cx="3597407" cy="239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116" y="138050"/>
            <a:ext cx="4260647" cy="239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b="54432"/>
          <a:stretch/>
        </p:blipFill>
        <p:spPr>
          <a:xfrm>
            <a:off x="0" y="2972849"/>
            <a:ext cx="12192000" cy="1268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27" y="4680421"/>
            <a:ext cx="3286156" cy="18507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0512" y="4680421"/>
            <a:ext cx="2750976" cy="2038235"/>
          </a:xfrm>
          <a:prstGeom prst="rect">
            <a:avLst/>
          </a:prstGeom>
        </p:spPr>
      </p:pic>
      <p:pic>
        <p:nvPicPr>
          <p:cNvPr id="1028" name="Picture 4" descr="Image result for peopl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758" y="4996101"/>
            <a:ext cx="2784475" cy="12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748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400097" y="1559362"/>
            <a:ext cx="6467234" cy="4650092"/>
          </a:xfrm>
        </p:spPr>
        <p:txBody>
          <a:bodyPr>
            <a:normAutofit fontScale="92500"/>
          </a:bodyPr>
          <a:lstStyle/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latin typeface="Liberation Sans"/>
              </a:rPr>
              <a:t>Brief summary of HP H5N1 in Egypt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latin typeface="Liberation Sans"/>
              </a:rPr>
              <a:t>Data Wrangling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Preliminary analysis with </a:t>
            </a:r>
            <a:r>
              <a:rPr lang="en-US" sz="2400" dirty="0" err="1" smtClean="0">
                <a:latin typeface="Liberation Sans"/>
              </a:rPr>
              <a:t>RAxML</a:t>
            </a:r>
            <a:r>
              <a:rPr lang="en-US" sz="2400" dirty="0" smtClean="0">
                <a:latin typeface="Liberation Sans"/>
              </a:rPr>
              <a:t> and </a:t>
            </a:r>
            <a:r>
              <a:rPr lang="en-US" sz="2400" dirty="0" err="1" smtClean="0">
                <a:latin typeface="Liberation Sans"/>
              </a:rPr>
              <a:t>tempEST</a:t>
            </a:r>
            <a:endParaRPr lang="en-US" sz="2400" dirty="0" smtClean="0">
              <a:latin typeface="Liberation Sans"/>
            </a:endParaRP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latin typeface="Liberation Sans"/>
              </a:rPr>
              <a:t>Taming the BEAST Pt. 2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 smtClean="0">
                <a:solidFill>
                  <a:sysClr val="windowText" lastClr="000000"/>
                </a:solidFill>
                <a:latin typeface="Liberation Sans"/>
              </a:rPr>
              <a:t>Signal in the noise</a:t>
            </a:r>
          </a:p>
          <a:p>
            <a:pPr marL="414772" indent="-414772">
              <a:lnSpc>
                <a:spcPct val="200000"/>
              </a:lnSpc>
              <a:spcBef>
                <a:spcPts val="0"/>
              </a:spcBef>
              <a:buSzPct val="120000"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Liberation Sans"/>
              </a:rPr>
              <a:t>Future Directions (Beginner Perspective)</a:t>
            </a:r>
            <a:endParaRPr sz="240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sz="2540" dirty="0">
              <a:solidFill>
                <a:sysClr val="windowText" lastClr="000000"/>
              </a:solidFill>
              <a:latin typeface="Liberation Sans"/>
            </a:endParaRPr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sz="5443" dirty="0">
                <a:solidFill>
                  <a:schemeClr val="bg1"/>
                </a:solidFill>
                <a:latin typeface="Liberation Sans"/>
              </a:rPr>
              <a:t>Overview</a:t>
            </a:r>
            <a:endParaRPr dirty="0" smtClean="0">
              <a:solidFill>
                <a:schemeClr val="bg1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0934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1314497" y="2025893"/>
            <a:ext cx="8865201" cy="4225617"/>
          </a:xfrm>
        </p:spPr>
        <p:txBody>
          <a:bodyPr>
            <a:normAutofit/>
          </a:bodyPr>
          <a:lstStyle/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400" dirty="0" smtClean="0"/>
              <a:t>Guangdong in 1996 and Hong Kong in 1997; re-emergence in SE Asia was </a:t>
            </a:r>
            <a:r>
              <a:rPr lang="en-US" sz="2400" dirty="0"/>
              <a:t>seen in </a:t>
            </a:r>
            <a:r>
              <a:rPr lang="en-US" sz="2400" dirty="0" smtClean="0"/>
              <a:t>2003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400" dirty="0" smtClean="0"/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400" dirty="0" smtClean="0"/>
              <a:t>Surveillance </a:t>
            </a:r>
            <a:r>
              <a:rPr lang="en-US" sz="2400" dirty="0"/>
              <a:t>program started in Egypt and nothing detected until almost too </a:t>
            </a:r>
            <a:r>
              <a:rPr lang="en-US" sz="2400" dirty="0" smtClean="0"/>
              <a:t>late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400" dirty="0"/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400" dirty="0" smtClean="0"/>
              <a:t>Introduction was thought to be due to some legal or illegal trade of domestic poultry until </a:t>
            </a:r>
            <a:r>
              <a:rPr lang="en-US" sz="2400" dirty="0"/>
              <a:t>the detection of (A/Teal/Egypt/14051-NAMRU3/2006</a:t>
            </a:r>
            <a:r>
              <a:rPr lang="en-US" sz="2400" dirty="0" smtClean="0"/>
              <a:t>)</a:t>
            </a:r>
            <a:r>
              <a:rPr lang="en-US" sz="2400" baseline="30000" dirty="0"/>
              <a:t> 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400" dirty="0"/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400" dirty="0" smtClean="0"/>
              <a:t>Egypt declared as HP H5N1 endemic country with a number of Asian countries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400" dirty="0" smtClean="0"/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dirty="0"/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dirty="0"/>
          </a:p>
        </p:txBody>
      </p:sp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Liberation Sans"/>
              </a:rPr>
              <a:t>Brief summary of HP H5N1 in Egypt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3730" y="1428318"/>
            <a:ext cx="1251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History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729603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Liberation Sans"/>
              </a:rPr>
              <a:t>Brief summary of HP H5N1 in Egypt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95" y="1947765"/>
            <a:ext cx="7156481" cy="4750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4027" y="1424545"/>
            <a:ext cx="1316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Ecology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07423" y="6570960"/>
            <a:ext cx="28402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Abdelwhab</a:t>
            </a:r>
            <a:r>
              <a:rPr lang="en-US" sz="1050" dirty="0"/>
              <a:t> </a:t>
            </a:r>
            <a:r>
              <a:rPr lang="en-US" sz="1050" dirty="0" smtClean="0"/>
              <a:t>&amp; Abdel-</a:t>
            </a:r>
            <a:r>
              <a:rPr lang="en-US" sz="1050" dirty="0" err="1" smtClean="0"/>
              <a:t>Moneim</a:t>
            </a:r>
            <a:r>
              <a:rPr lang="en-US" sz="1050" dirty="0" smtClean="0"/>
              <a:t> </a:t>
            </a:r>
            <a:r>
              <a:rPr lang="en-US" sz="1050" dirty="0"/>
              <a:t>2015. </a:t>
            </a:r>
          </a:p>
        </p:txBody>
      </p:sp>
    </p:spTree>
    <p:extLst>
      <p:ext uri="{BB962C8B-B14F-4D97-AF65-F5344CB8AC3E}">
        <p14:creationId xmlns:p14="http://schemas.microsoft.com/office/powerpoint/2010/main" val="236798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 idx="4294967295"/>
          </p:nvPr>
        </p:nvSpPr>
        <p:spPr>
          <a:xfrm>
            <a:off x="0" y="208954"/>
            <a:ext cx="11635273" cy="1145009"/>
          </a:xfrm>
          <a:solidFill>
            <a:srgbClr val="000000"/>
          </a:solidFill>
        </p:spPr>
        <p:txBody>
          <a:bodyPr/>
          <a:lstStyle/>
          <a:p>
            <a:pPr marL="777289">
              <a:spcBef>
                <a:spcPts val="0"/>
              </a:spcBef>
              <a:defRPr/>
            </a:pPr>
            <a:r>
              <a:rPr lang="en-US" dirty="0">
                <a:solidFill>
                  <a:schemeClr val="bg1"/>
                </a:solidFill>
                <a:latin typeface="Liberation Sans"/>
              </a:rPr>
              <a:t>Brief summary of HP H5N1 in Egypt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3730" y="1428318"/>
            <a:ext cx="4220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Genetics and Epidemiology</a:t>
            </a:r>
            <a:endParaRPr lang="en-US" sz="2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7121347" y="1832977"/>
            <a:ext cx="4774746" cy="4743451"/>
            <a:chOff x="5598077" y="1711680"/>
            <a:chExt cx="4774746" cy="47434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r="16469"/>
            <a:stretch/>
          </p:blipFill>
          <p:spPr>
            <a:xfrm>
              <a:off x="8086385" y="1711680"/>
              <a:ext cx="2270595" cy="2162175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598077" y="3873855"/>
              <a:ext cx="4774746" cy="2581276"/>
              <a:chOff x="2323032" y="2576900"/>
              <a:chExt cx="4774746" cy="258127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l="282" r="77268"/>
              <a:stretch/>
            </p:blipFill>
            <p:spPr>
              <a:xfrm>
                <a:off x="2323032" y="2576901"/>
                <a:ext cx="2230308" cy="258127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/>
              <a:srcRect l="74388"/>
              <a:stretch/>
            </p:blipFill>
            <p:spPr>
              <a:xfrm>
                <a:off x="4553340" y="2576900"/>
                <a:ext cx="2544438" cy="2581275"/>
              </a:xfrm>
              <a:prstGeom prst="rect">
                <a:avLst/>
              </a:prstGeom>
            </p:spPr>
          </p:pic>
        </p:grpSp>
      </p:grpSp>
      <p:sp>
        <p:nvSpPr>
          <p:cNvPr id="4" name="Rectangle 3"/>
          <p:cNvSpPr/>
          <p:nvPr/>
        </p:nvSpPr>
        <p:spPr>
          <a:xfrm>
            <a:off x="10363054" y="6576428"/>
            <a:ext cx="12848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Cattoli et al. 2009</a:t>
            </a:r>
            <a:endParaRPr lang="en-US" sz="1200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313988" y="1670107"/>
            <a:ext cx="5417539" cy="46500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High path vs. low path?</a:t>
            </a:r>
          </a:p>
          <a:p>
            <a:pPr marL="871972" lvl="1" indent="-414772">
              <a:spcBef>
                <a:spcPts val="0"/>
              </a:spcBef>
              <a:buSzPct val="150000"/>
              <a:defRPr/>
            </a:pPr>
            <a:endParaRPr lang="en-US" sz="21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871972" lvl="1" indent="-414772">
              <a:spcBef>
                <a:spcPts val="0"/>
              </a:spcBef>
              <a:buSzPct val="150000"/>
              <a:defRPr/>
            </a:pPr>
            <a:r>
              <a:rPr lang="en-US" sz="2140" dirty="0" smtClean="0">
                <a:solidFill>
                  <a:sysClr val="windowText" lastClr="000000"/>
                </a:solidFill>
                <a:latin typeface="Liberation Sans"/>
              </a:rPr>
              <a:t>Basic AAs in HA cleavage site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Reassortant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Devastating in birds and humans (not usual)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>
                <a:solidFill>
                  <a:sysClr val="windowText" lastClr="000000"/>
                </a:solidFill>
                <a:latin typeface="Liberation Sans"/>
              </a:rPr>
              <a:t>Broad tissue </a:t>
            </a:r>
            <a:r>
              <a:rPr lang="en-US" sz="2540" dirty="0" smtClean="0">
                <a:solidFill>
                  <a:sysClr val="windowText" lastClr="000000"/>
                </a:solidFill>
                <a:latin typeface="Liberation Sans"/>
              </a:rPr>
              <a:t>tropism in birds</a:t>
            </a: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r>
              <a:rPr lang="en-US" sz="2540" dirty="0">
                <a:solidFill>
                  <a:sysClr val="windowText" lastClr="000000"/>
                </a:solidFill>
                <a:latin typeface="Liberation Sans"/>
              </a:rPr>
              <a:t>Low efficiency for human to human transmission</a:t>
            </a:r>
          </a:p>
          <a:p>
            <a:pPr marL="0" indent="0">
              <a:spcBef>
                <a:spcPts val="0"/>
              </a:spcBef>
              <a:buSzPct val="150000"/>
              <a:buNone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 smtClean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  <a:p>
            <a:pPr marL="414772" indent="-414772">
              <a:spcBef>
                <a:spcPts val="0"/>
              </a:spcBef>
              <a:buSzPct val="150000"/>
              <a:defRPr/>
            </a:pPr>
            <a:endParaRPr lang="en-US" sz="2540" dirty="0">
              <a:solidFill>
                <a:sysClr val="windowText" lastClr="000000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42935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822</Words>
  <Application>Microsoft Office PowerPoint</Application>
  <PresentationFormat>Widescreen</PresentationFormat>
  <Paragraphs>210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DejaVu Sans</vt:lpstr>
      <vt:lpstr>Liberation Sans</vt:lpstr>
      <vt:lpstr>Liberation Serif</vt:lpstr>
      <vt:lpstr>Office Theme</vt:lpstr>
      <vt:lpstr>Exploration of Interhost Transmission of Highly Pathogenic H5N1 Avian Influenza in Egypt</vt:lpstr>
      <vt:lpstr>Exploration of the Phylodynamic Pipeline using Interhost Transmission of Highly Pathogenic H5N1 Avian Influenza in Egypt</vt:lpstr>
      <vt:lpstr>PowerPoint Presentation</vt:lpstr>
      <vt:lpstr>PowerPoint Presentation</vt:lpstr>
      <vt:lpstr>PowerPoint Presentation</vt:lpstr>
      <vt:lpstr>Overview</vt:lpstr>
      <vt:lpstr>Brief summary of HP H5N1 in Egypt</vt:lpstr>
      <vt:lpstr>Brief summary of HP H5N1 in Egypt</vt:lpstr>
      <vt:lpstr>Brief summary of HP H5N1 in Egypt</vt:lpstr>
      <vt:lpstr>Brief summary of HP H5N1 in Egypt</vt:lpstr>
      <vt:lpstr>Overview</vt:lpstr>
      <vt:lpstr>Data Wrangling</vt:lpstr>
      <vt:lpstr>Data Wrangling</vt:lpstr>
      <vt:lpstr>Overview</vt:lpstr>
      <vt:lpstr>Preliminary analysis with RAxML and tempEST</vt:lpstr>
      <vt:lpstr>Preliminary analysis with RAxML and tempEST</vt:lpstr>
      <vt:lpstr>Preliminary analysis with RAxML and tempEST</vt:lpstr>
      <vt:lpstr>Preliminary analysis with RAxML and tempEST</vt:lpstr>
      <vt:lpstr>Overview</vt:lpstr>
      <vt:lpstr>Overview</vt:lpstr>
      <vt:lpstr>Taming the BEAST Pt. 2</vt:lpstr>
      <vt:lpstr>Taming the BEAST Pt. 2</vt:lpstr>
      <vt:lpstr>Taming the BEAST Pt. 2</vt:lpstr>
      <vt:lpstr>Taming the BEAST Pt. 2</vt:lpstr>
      <vt:lpstr>Taming the BEAST Pt. 2</vt:lpstr>
      <vt:lpstr>Overview</vt:lpstr>
      <vt:lpstr>PowerPoint Presentation</vt:lpstr>
      <vt:lpstr>Future Directions (Beginner’s Perspective)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Bodie Weedop</dc:creator>
  <cp:lastModifiedBy>Bodie Weedop</cp:lastModifiedBy>
  <cp:revision>48</cp:revision>
  <dcterms:created xsi:type="dcterms:W3CDTF">2019-09-13T15:42:11Z</dcterms:created>
  <dcterms:modified xsi:type="dcterms:W3CDTF">2019-09-17T13:50:25Z</dcterms:modified>
</cp:coreProperties>
</file>